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4"/>
  </p:notesMasterIdLst>
  <p:sldIdLst>
    <p:sldId id="257" r:id="rId2"/>
    <p:sldId id="258" r:id="rId3"/>
    <p:sldId id="275" r:id="rId4"/>
    <p:sldId id="274" r:id="rId5"/>
    <p:sldId id="259" r:id="rId6"/>
    <p:sldId id="260" r:id="rId7"/>
    <p:sldId id="264" r:id="rId8"/>
    <p:sldId id="266" r:id="rId9"/>
    <p:sldId id="267" r:id="rId10"/>
    <p:sldId id="269" r:id="rId11"/>
    <p:sldId id="270" r:id="rId12"/>
    <p:sldId id="271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5045D53-DA9D-430B-AAE0-95869BD6C6D3}">
          <p14:sldIdLst>
            <p14:sldId id="257"/>
            <p14:sldId id="258"/>
            <p14:sldId id="275"/>
            <p14:sldId id="274"/>
            <p14:sldId id="259"/>
            <p14:sldId id="260"/>
            <p14:sldId id="264"/>
            <p14:sldId id="266"/>
            <p14:sldId id="267"/>
            <p14:sldId id="269"/>
            <p14:sldId id="270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1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/>
          <a:lstStyle>
            <a:lvl1pPr algn="r">
              <a:defRPr sz="1200"/>
            </a:lvl1pPr>
          </a:lstStyle>
          <a:p>
            <a:fld id="{57C58707-1D66-4AF3-A4D2-A66D9D34F60A}" type="datetimeFigureOut">
              <a:rPr lang="ru-RU" smtClean="0"/>
              <a:t>30.01.2020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01" tIns="45501" rIns="91001" bIns="4550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352"/>
            <a:ext cx="5438140" cy="4468177"/>
          </a:xfrm>
          <a:prstGeom prst="rect">
            <a:avLst/>
          </a:prstGeom>
        </p:spPr>
        <p:txBody>
          <a:bodyPr vert="horz" lIns="91001" tIns="45501" rIns="91001" bIns="4550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705"/>
            <a:ext cx="2945659" cy="495936"/>
          </a:xfrm>
          <a:prstGeom prst="rect">
            <a:avLst/>
          </a:prstGeom>
        </p:spPr>
        <p:txBody>
          <a:bodyPr vert="horz" lIns="91001" tIns="45501" rIns="91001" bIns="45501" rtlCol="0" anchor="b"/>
          <a:lstStyle>
            <a:lvl1pPr algn="r">
              <a:defRPr sz="1200"/>
            </a:lvl1pPr>
          </a:lstStyle>
          <a:p>
            <a:fld id="{EB270F8A-52DF-4C0E-B104-D713EA3B8D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2254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26445-921C-4594-A207-FFC87E95644C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390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49692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052625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3383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5617453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456576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C28EB-7D19-4BA6-A2C1-80ABC33689E0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3858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4B16-4C3F-48AC-AF22-AEC5ECABE49C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165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208-BB20-442C-8804-F8F94B0EE5B9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5797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15E5-9249-4CCA-A12B-2E4824F77DE0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1905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CCB7-7C3E-4719-B493-7C428DCDCD5B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4931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332DF-0C51-41B3-B0A4-BFE956724623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5476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F55AA-421B-4A73-A27E-85C5F8D320B3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4602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D2EE8-4A23-4993-B7FF-2CB47C06CCCF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1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27B2CD-5707-4D43-ADC7-C7E35988DDB0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7169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1C5B-DF95-4B5D-950D-6855E6222C89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102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9A116-E2F6-4189-B93A-80733C134451}" type="datetime1">
              <a:rPr lang="ru-RU" smtClean="0"/>
              <a:t>30.01.2020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799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813" r:id="rId13"/>
    <p:sldLayoutId id="2147483814" r:id="rId14"/>
    <p:sldLayoutId id="2147483815" r:id="rId15"/>
    <p:sldLayoutId id="2147483816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7387" y="2564904"/>
            <a:ext cx="8640960" cy="3268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выполнении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2019 году Плана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мероприятий </a:t>
            </a: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</a:t>
            </a:r>
            <a:b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2800" b="1" dirty="0" smtClean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</a:t>
            </a: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2800" b="1" dirty="0">
                <a:solidFill>
                  <a:srgbClr val="1F497D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противодействию коррупции на 2018–2020 годы</a:t>
            </a:r>
          </a:p>
          <a:p>
            <a:pPr lvl="0" algn="ctr">
              <a:lnSpc>
                <a:spcPct val="120000"/>
              </a:lnSpc>
              <a:spcBef>
                <a:spcPct val="0"/>
              </a:spcBef>
              <a:defRPr/>
            </a:pPr>
            <a:r>
              <a:rPr lang="ru-RU" sz="3200" b="1" dirty="0" smtClean="0">
                <a:solidFill>
                  <a:srgbClr val="1F497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100" b="1" dirty="0">
              <a:solidFill>
                <a:srgbClr val="1F497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6" descr="герб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32656"/>
            <a:ext cx="2317750" cy="150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662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1849" y="404664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работы по предупреждению коррупции в подведомственном учреждении </a:t>
            </a:r>
            <a:r>
              <a:rPr lang="ru-RU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- государственном бюджетном учреждении 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культуры Свердловской области «Научно-производственный центр по охране и использованию памятников истории и культуры Свердловской области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895707"/>
              </p:ext>
            </p:extLst>
          </p:nvPr>
        </p:nvGraphicFramePr>
        <p:xfrm>
          <a:off x="181891" y="1628800"/>
          <a:ext cx="8728941" cy="4789884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35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Организация работы по разработке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 утверждению планов мероприятий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 предупреждению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подведомственном учреждении с учетом рекомендаций Министерства труда и социальной защиты Российской Федерации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Работа по противодействию коррупции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учреждении осуществляется на основании плана, рекомендациями Министерства труда и социальной защиты Российской Федерации обеспечены.</a:t>
                      </a:r>
                    </a:p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Предоставляются в Управление отчеты </a:t>
                      </a:r>
                      <a:b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 выполнении плана (ежегодные, ежеквартальные).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37 Плана</a:t>
                      </a:r>
                      <a:endParaRPr lang="ru-RU" sz="14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Разработка методических материалов по вопросам противодействия коррупции в подведомственном учреждении</a:t>
                      </a:r>
                      <a:endParaRPr lang="ru-RU" sz="14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Проведен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семинар-совещание </a:t>
                      </a:r>
                      <a:b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руководителем 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подведомственного учреждения</a:t>
                      </a:r>
                      <a:r>
                        <a:rPr lang="ru-RU" sz="14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и должностными лицами учреждения на тему: </a:t>
                      </a:r>
                      <a:r>
                        <a:rPr lang="ru-RU" sz="14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«Меры дисциплинарной ответственности за невыполнение требований законодательства о противодействии коррупции. Персональная ответственность за несоблюдение обязательных требований, ограничений и запретов»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564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24" y="31175"/>
            <a:ext cx="913307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Выполнение Национального плана противодействия коррупции на 2018–2020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годы, утвержденного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378 «О Национальном плане противодействия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коррупции на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2018–2020 годы»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652164"/>
              </p:ext>
            </p:extLst>
          </p:nvPr>
        </p:nvGraphicFramePr>
        <p:xfrm>
          <a:off x="212990" y="968296"/>
          <a:ext cx="8728941" cy="5813485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632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816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4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400" b="1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Принятие мер по повышению эффективности контроля за соблюдением гражданскими служащими требований законодательства Российской Федерации о противодействии коррупции, касающихся предотвращения и урегулирования конфликта интересов, в том числе за привлечением гражданских служащих к ответственности в случае их несоблюдения: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112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составление таблиц с анкетными данными гражданских служащих, их родственников и свойственников в целях предотвращения и урегулирования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2019 года составлены таблицы с анкетными данными 20 государственных гражданских служащих Свердловской области в Управлении, их родственниками и свойственниками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6104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представление контрактным управляющим лицу, ответственному за работу по профилактике коррупционных и иных правонарушений в Управлении, перечня контрагентов Управления, подписавших государственные контракты на поставку товаров, работ, услуг для обеспечения государственных нужд Свердловской области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отдел правой и организационной работы Управления представлен перечень 23 контрагентов Управления, подписавших государственные контракты на поставку товаров, работ, услуг для обеспечения государственных нужд Свердловской области. Проведен анализ указанных сведений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31405">
                <a:tc v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обобщение практики </a:t>
                      </a:r>
                      <a:r>
                        <a:rPr lang="ru-RU" sz="1200" dirty="0" err="1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правоприменения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законодательства Российской Федерации в сфере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Случаи возникновения конфликта интересов в 2019 года в Управлении отсутствовали.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6224">
                <a:tc v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923928" y="6525344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1068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786135"/>
              </p:ext>
            </p:extLst>
          </p:nvPr>
        </p:nvGraphicFramePr>
        <p:xfrm>
          <a:off x="207529" y="1268760"/>
          <a:ext cx="8728941" cy="5437645"/>
        </p:xfrm>
        <a:graphic>
          <a:graphicData uri="http://schemas.openxmlformats.org/drawingml/2006/table">
            <a:tbl>
              <a:tblPr firstRow="1" bandRow="1"/>
              <a:tblGrid>
                <a:gridCol w="15025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540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4668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5</a:t>
                      </a:r>
                      <a:r>
                        <a:rPr lang="ru-RU" sz="1200" baseline="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just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Повышение эффективности кадровой работы в части, касающейся ведения личных дел гражданских служащих, в том числе контроля за актуализацией сведений, содержащихся в анкетах, представляемых гражданами при поступлении на государственную гражданскую службу Свердловской области в Управление, об их родственниках и свойственниках в целях выявления возможного конфликта интересов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При приеме на государственную гражданскую службу Свердловской области в Управление гражданские служащие информируются о необходимость сообщать об изменении анкетных данных с предоставлением копий соответствующих документов для приобщения к личному делу. </a:t>
                      </a:r>
                      <a:b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1 полугодии начата работа по актуализации анкет гражданских служащих Управления, поступивших </a:t>
                      </a:r>
                      <a:b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службу в Управление более</a:t>
                      </a:r>
                      <a:r>
                        <a:rPr lang="en-US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3 лет назад.</a:t>
                      </a:r>
                      <a:endParaRPr lang="ru-RU" sz="1000" dirty="0" smtClean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течение 2019 года актуализировано 11 анкет гражданских служащих Управления, поступивших на службу в Управление более 3 лет назад</a:t>
                      </a:r>
                      <a:endParaRPr lang="ru-RU" sz="10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7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Обучение государственных гражданских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служащих, впервые поступивших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 государственную службу Свердловской области в Управлении для замещения должности,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включенную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перечень должностей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коррупционными рисками,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по образовательным программам в области противодействия коррупции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R="17145" algn="just"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Вновь поступающих на государственную гражданскую службу в Управление знакомят под подпись с Памяткой об ограничения, запретах, требованиях к служебному поведению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 предупреждению коррупционных правонарушений, Кодексом этики</a:t>
                      </a:r>
                      <a:r>
                        <a:rPr lang="en-US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служебного поведения, Порядком сообщения о получении подарка в связи </a:t>
                      </a:r>
                      <a:b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 должностным положением и др.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140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</a:t>
                      </a:r>
                      <a:r>
                        <a:rPr lang="en-US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9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в разделе, посвященном вопросам противодействия коррупции, официального сайта Управления отчетов о результатах выполнения планов мероприятий по противодействию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Отчет за 2019 год размещен на официальном сайте Управления до 01.02.2020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07504" y="116632"/>
            <a:ext cx="892899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Выполнение Национального плана противодействия коррупции на 2018–2020 годы, утвержденного Указом Президента Российской Федерации от 29 июня 2018 года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378 «О Национальном плане противодействия коррупции на 2018–2020 годы»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79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368" y="1138165"/>
            <a:ext cx="903649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b="1" i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2019 </a:t>
            </a:r>
            <a:r>
              <a:rPr lang="ru-RU" b="1" i="1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году изданы следующие нормативные акты: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9413" y="1988840"/>
            <a:ext cx="9014405" cy="39703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31.10.2017 № 375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«О внесение изменений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Порядок получения разрешения представителя нанимателя на участие на безвозмездной основе в управлении общественной организацией (кроме политической партии), жилищным, жилищно-строительным, гаражным кооперативом, садоводческим, огородническим, дачным потребительским кооперативом, товариществом собственников недвижимости в качестве единоличного исполнительного органа или вхождения в состав их коллегиальных органов управления государственными гражданскими служащими Свердловской области,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назначаемыми на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должности государственной гражданской службы Свердловской области Начальником Управления государственной охраны объектов культурного наследия Свердловской области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Управления государственной охраны объектов культурного наследия Свердловской области от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12.02.2019 № 35 «О системе внутреннего обеспечения соответствия требованиям антимонопольного законодательства»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180041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нормативного правового обеспечения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по противодействию коррупции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801616" y="64881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17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9595" y="836712"/>
            <a:ext cx="9014405" cy="4524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13.12.2019 № 788 «О возложении персональной ответственности за состояние антикоррупционной работы в структурных подразделениях Управления государственной охраны объектов культурного наследия </a:t>
            </a:r>
            <a:b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области»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</a:t>
            </a:r>
            <a:r>
              <a:rPr lang="ru-RU" b="1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Приказами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объектов культурного наследия Свердловской области от 30.07.2019 № 392 и от 06.11.2019 № 610 внесены изменения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Административный регламент Управления, утвержденный приказом от 22.06.2016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№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92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».</a:t>
            </a:r>
            <a:endParaRPr lang="ru-RU" b="1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Приказами Управления государственной охраны объектов культурного наследия Свердловской области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14.10.2019 № 601 и 602 внесены изменения в составы комиссии по противодействию коррупции в Управлении и комиссии по соблюдению требований к служебному поведению государственных гражданских служащих Свердловской области и урегулированию конфликта интересов в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74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Антикоррупционная экспертиза нормативных правовых актов Свердловской области и проектов нормативных правовых актов Свердловской области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прокуратуру Свердловской области  и Главное управление Министерства юстиции Российской Федерации по Свердловской области для проведения антикоррупционной экспертизы нормативных правовых актов Управлением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государственной охраны объектов культурного наследия Свердловской области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направлены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для подготовки экспертного заключения 558 проектов приказов и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постановлений.</a:t>
            </a:r>
          </a:p>
          <a:p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результатам независимой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антикоррупционной экспертизы нормативных правовых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актов Свердловской области и проектов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нормативных правовых актов Свердловской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разработчиком которых являлось Управление, в 2018 году заключения независимых экспертов не поступали.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712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9948" y="908721"/>
            <a:ext cx="8568953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приема сведений о доходах, расходах, об имуществе и обязательствах имущественного характера лиц, замещающих должности, осуществление полномочий по которым влечет за собой обязанность представлять такие сведения. Обеспечение контроля своевременности представления указанных </a:t>
            </a:r>
            <a:r>
              <a:rPr lang="ru-RU" sz="2000" b="1" dirty="0" smtClean="0">
                <a:solidFill>
                  <a:schemeClr val="accent2"/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сведений</a:t>
            </a:r>
          </a:p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(пункт 18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9949" y="3212976"/>
            <a:ext cx="856895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и опубликования сведений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доходах, расходах, об имуществе и обязательствах имущественного характера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 2018 год </a:t>
            </a:r>
            <a:b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Управлении государственной охраны объектов культурного наследия Свердловской области не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выявлено.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32970"/>
              </p:ext>
            </p:extLst>
          </p:nvPr>
        </p:nvGraphicFramePr>
        <p:xfrm>
          <a:off x="279949" y="4221088"/>
          <a:ext cx="8534752" cy="2404343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216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 доходах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доходах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, расходах, об имуществе и обязательствах имущественного характера  за 2018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год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 о доходах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Опубликование сведений о доходах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47564" y="171762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Совершенствование работы в сфере профилактики коррупционных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иных правонарушений</a:t>
            </a: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3779912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4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116633"/>
            <a:ext cx="8928992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Организация представления сведений гражданскими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служащими Свердловской области в Управлении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 адресах сайтов и (или) страниц сайтов в информационно-телекоммуникационной сети «Интернет», на которых гражданин, претендующий на замещение должности гражданской службы, гражданский служащий размещали общедоступную информацию, а также данные, позволяющие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идентифицировать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693374"/>
              </p:ext>
            </p:extLst>
          </p:nvPr>
        </p:nvGraphicFramePr>
        <p:xfrm>
          <a:off x="304624" y="3356992"/>
          <a:ext cx="8534752" cy="2361101"/>
        </p:xfrm>
        <a:graphic>
          <a:graphicData uri="http://schemas.openxmlformats.org/drawingml/2006/table">
            <a:tbl>
              <a:tblPr firstRow="1" bandRow="1"/>
              <a:tblGrid>
                <a:gridCol w="24022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5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974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Лица, представляющие сведения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об адресах сайтов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об адресах сайтов и (или) страниц сайтов в информационно-телекоммуникационной сети «Интернет»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439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Обязаны представлять сведения 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Представили сведения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(чел.)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Оценка результатов выполнения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Гражданские служащие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Свердловской области, замещающие должности  </a:t>
                      </a:r>
                      <a:b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Управлении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20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Выполнено в полном объеме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в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установленный срок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35132" y="2060848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Нарушений установленного срока и порядка представления сведений об адресах сайтов и (или) страниц сайтов в информационно-телекоммуникационной сети «Интернет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</a:t>
            </a:r>
            <a:r>
              <a:rPr lang="ru-RU" sz="16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Управлении государственной охраны объектов культурного наследия Свердловской </a:t>
            </a:r>
            <a:r>
              <a:rPr lang="ru-RU" sz="16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 не выявлено.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59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8324" y="1057960"/>
            <a:ext cx="864096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Подготовка памятки для членов комиссий по осуществлению закупок для государственных нужд по соблюдению требований части 6 статьи 39 Федерального закона от 05 апреля 2013 года № 44-ФЗ «О контрактной системе в сфере товаров, работ, услуг для обеспечения государственных и муниципальных нужд» в целях предотвращения конфликта интересов между участником закупки и заказчиком (пункт 32 Плана)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0845" y="2996952"/>
            <a:ext cx="8640960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Члены Единой комиссии по осуществлению закупок для обеспечения нужд Управления ознакомлены с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памяткой о соблюдении требований части 6 статьи 39 Федерального закона 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от </a:t>
            </a:r>
            <a:r>
              <a:rPr lang="ru-RU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05 апреля 2013 года № 44-ФЗ «О контрактной системе в сфере товаров, работ, услуг для обеспечения государственных и муниципальных нужд</a:t>
            </a:r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». 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31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487" y="1146888"/>
            <a:ext cx="8784976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возможности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оперативного представления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гражданами обращений по фактах коррупции в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доверия», регистрация обращений и организация их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рассмотрения (пункт 41 Плана)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7487" y="2776860"/>
            <a:ext cx="8784976" cy="224676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 «телефону доверия» принимается и рассматривается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информация 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фактах: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коррупционных проявлений в действиях гражданских служащих Управления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конфликта интересов в действиях гражданских служащих Управления </a:t>
            </a:r>
            <a:b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</a:b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работников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государственного учреждения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Свердловской области,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подведомственного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Управлению;</a:t>
            </a:r>
          </a:p>
          <a:p>
            <a:pPr lvl="0" algn="ctr"/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несоблюдения гражданскими служащими Управления ограничений 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и 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запретов,  </a:t>
            </a:r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endParaRPr lang="ru-RU" sz="1400" dirty="0" smtClean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  <a:p>
            <a:pPr lvl="0"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«</a:t>
            </a:r>
            <a:r>
              <a:rPr lang="ru-RU" sz="1400" dirty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Телефон доверия» функционирует в автоматическом режиме и оснащен системой записи поступающих обращений (функция «автоответчик</a:t>
            </a:r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»).</a:t>
            </a:r>
          </a:p>
          <a:p>
            <a:pPr algn="ctr"/>
            <a:r>
              <a:rPr lang="ru-RU" sz="1400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 </a:t>
            </a:r>
            <a:endParaRPr lang="ru-RU" sz="1400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716" y="5085184"/>
            <a:ext cx="8784976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В 2019 году обращения по фактам коррупции не поступали</a:t>
            </a:r>
            <a:endParaRPr lang="ru-RU" dirty="0">
              <a:latin typeface="Liberation Serif" panose="02020603050405020304" pitchFamily="18" charset="0"/>
              <a:ea typeface="Liberation Serif" panose="02020603050405020304" pitchFamily="18" charset="0"/>
              <a:cs typeface="Liberation Serif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-27192" y="122169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Повышение результативности и эффективности работы с обращениями, поступившими в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Управление государственной охраны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по фактам коррупции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3851920" y="652341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682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0703" y="28113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Обеспечение открытости деятельности 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Управления государственной охраны  объектов культурного наследия Свердловской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Liberation Serif" panose="02020603050405020304" pitchFamily="18" charset="0"/>
                <a:ea typeface="Liberation Serif" panose="02020603050405020304" pitchFamily="18" charset="0"/>
                <a:cs typeface="Liberation Serif" panose="02020603050405020304" pitchFamily="18" charset="0"/>
              </a:rPr>
              <a:t>области, обеспечение права граждан на доступ к информации о деятельности в сфере противодействия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коррупции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702715"/>
              </p:ext>
            </p:extLst>
          </p:nvPr>
        </p:nvGraphicFramePr>
        <p:xfrm>
          <a:off x="280703" y="1196753"/>
          <a:ext cx="8654602" cy="5496036"/>
        </p:xfrm>
        <a:graphic>
          <a:graphicData uri="http://schemas.openxmlformats.org/drawingml/2006/table">
            <a:tbl>
              <a:tblPr firstRow="1" bandRow="1"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1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040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Номер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пункта Плана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Наименование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ctr" defTabSz="914400" rtl="0" eaLnBrk="1" latinLnBrk="0" hangingPunct="1"/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о реализации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мероприятия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066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46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на официальном сайте Управления </a:t>
                      </a:r>
                      <a:b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 информационно-телекоммуникационной сети «Интернет»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информации о работе комиссии по соблюдению требований к служебному поведению государственных гражданских служащих Свердловской области и урегулированию конфликта интересов </a:t>
                      </a: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размещена на Сайте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730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47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на официальном сайте Управления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сведений </a:t>
                      </a:r>
                      <a:b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 </a:t>
                      </a: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доходах, расходах, об имуществе и обязательствах имущественного характера, представленных лицами, замещающими должности государственной гражданской службы Свердловской области в Управлении, </a:t>
                      </a: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руководителем подведомственного учреждения </a:t>
                      </a:r>
                      <a:r>
                        <a:rPr lang="ru-RU" sz="1200" dirty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в соответствии с требованиями законодательства Российской Федерации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сведения о доходах, расходах,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/>
                      </a:r>
                      <a:b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</a:b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об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имуществе и обязательствах имущественного характера, представленных гражданскими служащими размещены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49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Размещение в разделе «Противодействие коррупции» официального сайта Управления информации о результатах выполнения планов мероприятий по противодействию коррупции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размещена на Сайте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217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002060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Пункт 50 Плана</a:t>
                      </a:r>
                      <a:endParaRPr lang="ru-RU" sz="1200" dirty="0">
                        <a:solidFill>
                          <a:srgbClr val="002060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Актуализация информации по вопросам противодействия коррупции на информационном стенде в Управлении</a:t>
                      </a:r>
                      <a:endParaRPr lang="ru-RU" sz="1200" dirty="0">
                        <a:effectLst/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  <a:latin typeface="Liberation Serif" panose="02020603050405020304" pitchFamily="18" charset="0"/>
                          <a:ea typeface="Liberation Serif" panose="02020603050405020304" pitchFamily="18" charset="0"/>
                          <a:cs typeface="Liberation Serif" panose="02020603050405020304" pitchFamily="18" charset="0"/>
                        </a:rPr>
                        <a:t>информация актуализируется </a:t>
                      </a:r>
                      <a:endParaRPr lang="ru-RU" sz="1200" dirty="0">
                        <a:solidFill>
                          <a:schemeClr val="tx1"/>
                        </a:solidFill>
                        <a:latin typeface="Liberation Serif" panose="02020603050405020304" pitchFamily="18" charset="0"/>
                        <a:ea typeface="Liberation Serif" panose="02020603050405020304" pitchFamily="18" charset="0"/>
                        <a:cs typeface="Liberation Serif" panose="02020603050405020304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851920" y="6492875"/>
            <a:ext cx="18288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994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1489</TotalTime>
  <Words>1743</Words>
  <Application>Microsoft Office PowerPoint</Application>
  <PresentationFormat>Экран (4:3)</PresentationFormat>
  <Paragraphs>114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Liberation Serif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Антикоррупционная экспертиза нормативных правовых актов Свердловской области и проектов нормативных правовых актов Свердловской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Кривило Юлия Олеговна</dc:creator>
  <cp:lastModifiedBy>Зинкина Ирина Викторовна</cp:lastModifiedBy>
  <cp:revision>75</cp:revision>
  <cp:lastPrinted>2019-01-30T12:04:52Z</cp:lastPrinted>
  <dcterms:created xsi:type="dcterms:W3CDTF">2019-01-23T03:32:08Z</dcterms:created>
  <dcterms:modified xsi:type="dcterms:W3CDTF">2020-01-30T08:09:13Z</dcterms:modified>
</cp:coreProperties>
</file>