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0" r:id="rId1"/>
  </p:sldMasterIdLst>
  <p:notesMasterIdLst>
    <p:notesMasterId r:id="rId14"/>
  </p:notesMasterIdLst>
  <p:sldIdLst>
    <p:sldId id="257" r:id="rId2"/>
    <p:sldId id="258" r:id="rId3"/>
    <p:sldId id="275" r:id="rId4"/>
    <p:sldId id="274" r:id="rId5"/>
    <p:sldId id="259" r:id="rId6"/>
    <p:sldId id="260" r:id="rId7"/>
    <p:sldId id="264" r:id="rId8"/>
    <p:sldId id="266" r:id="rId9"/>
    <p:sldId id="267" r:id="rId10"/>
    <p:sldId id="269" r:id="rId11"/>
    <p:sldId id="270" r:id="rId12"/>
    <p:sldId id="271" r:id="rId1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5045D53-DA9D-430B-AAE0-95869BD6C6D3}">
          <p14:sldIdLst>
            <p14:sldId id="257"/>
            <p14:sldId id="258"/>
            <p14:sldId id="275"/>
            <p14:sldId id="274"/>
            <p14:sldId id="259"/>
            <p14:sldId id="260"/>
            <p14:sldId id="264"/>
            <p14:sldId id="266"/>
            <p14:sldId id="267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86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57C58707-1D66-4AF3-A4D2-A66D9D34F60A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352"/>
            <a:ext cx="5438140" cy="4468177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705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705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EB270F8A-52DF-4C0E-B104-D713EA3B8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254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6445-921C-4594-A207-FFC87E95644C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90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96920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05262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133835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617453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565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28EB-7D19-4BA6-A2C1-80ABC33689E0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3858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B16-4C3F-48AC-AF22-AEC5ECABE49C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659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208-BB20-442C-8804-F8F94B0EE5B9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79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15E5-9249-4CCA-A12B-2E4824F77DE0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90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CCB7-7C3E-4719-B493-7C428DCDCD5B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93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332DF-0C51-41B3-B0A4-BFE956724623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47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55AA-421B-4A73-A27E-85C5F8D320B3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460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D2EE8-4A23-4993-B7FF-2CB47C06CCCF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19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7B2CD-5707-4D43-ADC7-C7E35988DDB0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16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1C5B-DF95-4B5D-950D-6855E6222C89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8102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9A116-E2F6-4189-B93A-80733C134451}" type="datetime1">
              <a:rPr lang="ru-RU" smtClean="0"/>
              <a:t>20.01.2021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99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7387" y="2564904"/>
            <a:ext cx="8640960" cy="326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Информация о выполнении </a:t>
            </a: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2020 </a:t>
            </a: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году Плана </a:t>
            </a: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мероприятий </a:t>
            </a: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</a:t>
            </a:r>
            <a:b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</a:t>
            </a: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</a:t>
            </a:r>
          </a:p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противодействию коррупции на 2018–2020 годы</a:t>
            </a:r>
          </a:p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32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b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6" descr="герб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2656"/>
            <a:ext cx="231775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62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849" y="404664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Организация работы по предупреждению коррупции в подведомственном учреждении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государственном бюджетном учреждении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культуры Свердловской области «Научно-производственный центр по охране и использованию памятников истории и культуры Свердловской области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331085"/>
              </p:ext>
            </p:extLst>
          </p:nvPr>
        </p:nvGraphicFramePr>
        <p:xfrm>
          <a:off x="181891" y="1628800"/>
          <a:ext cx="8728941" cy="5003244"/>
        </p:xfrm>
        <a:graphic>
          <a:graphicData uri="http://schemas.openxmlformats.org/drawingml/2006/table">
            <a:tbl>
              <a:tblPr firstRow="1" bandRow="1"/>
              <a:tblGrid>
                <a:gridCol w="1502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4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63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Номер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пункта Плана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Наименование мероприятия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мероприятия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6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35 Плана</a:t>
                      </a:r>
                      <a:endParaRPr lang="ru-RU" sz="14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Организация работы по разработке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 утверждению планов мероприятий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 предупреждению коррупции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подведомственном учреждении с учетом рекомендаций Министерства труда и социальной защиты Российской Федерации</a:t>
                      </a:r>
                      <a:endParaRPr lang="ru-RU" sz="14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Работа по противодействию коррупции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учреждении осуществляется на основании плана, рекомендациями Министерства труда и социальной защиты Российской Федерации обеспечены.</a:t>
                      </a:r>
                    </a:p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Предоставляются в Управление отчеты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 выполнении плана (ежегодные, ежеквартальные).</a:t>
                      </a:r>
                      <a:endParaRPr lang="ru-RU" sz="14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140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37 Плана</a:t>
                      </a:r>
                      <a:endParaRPr lang="ru-RU" sz="14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Разработка методических материалов по вопросам противодействия коррупции в подведомственном учреждении</a:t>
                      </a:r>
                      <a:endParaRPr lang="ru-RU" sz="14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Проведен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4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вебинар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b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руководителем 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 должностными лицами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подведомственного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учреждения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 </a:t>
                      </a:r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тему: </a:t>
                      </a: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«Противодействие коррупции </a:t>
                      </a:r>
                      <a:b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государственных учреждениях. Меры дисциплинарной ответственности </a:t>
                      </a:r>
                      <a:b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 невыполнение требований законодательства о противодействии коррупции. Персональная ответственность </a:t>
                      </a:r>
                      <a:b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за несоблюдение обязательных требований, ограничений и запретов»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056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24" y="31175"/>
            <a:ext cx="91330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Выполнение Национального плана противодействия коррупции на 2018–2020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годы, утвержденного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Указом Президента Российской Федерации от 29 июня 2018 года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378 «О Национальном плане противодействия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коррупции на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2018–2020 годы»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572498"/>
              </p:ext>
            </p:extLst>
          </p:nvPr>
        </p:nvGraphicFramePr>
        <p:xfrm>
          <a:off x="212990" y="968296"/>
          <a:ext cx="8728941" cy="5813485"/>
        </p:xfrm>
        <a:graphic>
          <a:graphicData uri="http://schemas.openxmlformats.org/drawingml/2006/table">
            <a:tbl>
              <a:tblPr firstRow="1" bandRow="1"/>
              <a:tblGrid>
                <a:gridCol w="1502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4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63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Номер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пункта Плана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Наименование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9816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5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4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Плана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Принятие мер по повышению эффективности контроля за соблюдением гражданскими служащими требований законодательства Российской Федерации о противодействии коррупции, касающихся предотвращения и урегулирования конфликта интересов, в том числе за привлечением гражданских служащих к ответственности в случае их несоблюдения: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112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составление таблиц с анкетными данными гражданских служащих, их родственников и свойственников в целях предотвращения и урегулирования конфликта интересов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2020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года составлены таблицы с анкетными данными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24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государственных гражданских служащих Свердловской области в Управлении, их родственниками и свойственниками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104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представление контрактным управляющим лицу, ответственному за работу по профилактике коррупционных и иных правонарушений в Управлении, перечня контрагентов Управления, подписавших государственные контракты на поставку товаров, работ, услуг для обеспечения государственных нужд Свердловской области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отдел правой и организационной работы Управления представлен перечень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12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контрагентов Управления, подписавших государственные контракты на поставку товаров, работ, услуг для обеспечения государственных нужд Свердловской области. Проведен анализ указанных сведений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1405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обобщение практики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правоприменения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законодательства Российской Федерации в сфере конфликта интересов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Случаи возникновения конфликта интересов в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2020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года в Управлении отсутствовали.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6224">
                <a:tc v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923928" y="6525344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106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916106"/>
              </p:ext>
            </p:extLst>
          </p:nvPr>
        </p:nvGraphicFramePr>
        <p:xfrm>
          <a:off x="207529" y="1268760"/>
          <a:ext cx="8728941" cy="5620525"/>
        </p:xfrm>
        <a:graphic>
          <a:graphicData uri="http://schemas.openxmlformats.org/drawingml/2006/table">
            <a:tbl>
              <a:tblPr firstRow="1" bandRow="1"/>
              <a:tblGrid>
                <a:gridCol w="1502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4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Номер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пункта Плана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Наименование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6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5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5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Повышение эффективности кадровой работы в части, касающейся ведения личных дел гражданских служащих, в том числе контроля за актуализацией сведений, содержащихся в анкетах, представляемых гражданами при поступлении на государственную гражданскую службу Свердловской области в Управление, об их родственниках и свойственниках в целях выявления возможного конфликта интересов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R="17145"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При приеме на государственную гражданскую службу Свердловской области в Управление гражданские служащие информируются о необходимость сообщать об изменении анкетных данных с предоставлением копий соответствующих документов для приобщения к личному делу. </a:t>
                      </a:r>
                      <a:b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2020 году продолжается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работа по актуализации анкет гражданских служащих Управления, поступивших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службу в Управление более</a:t>
                      </a:r>
                      <a:r>
                        <a:rPr lang="en-US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 лет назад.</a:t>
                      </a:r>
                      <a:endParaRPr lang="ru-RU" sz="1000" dirty="0" smtClean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  <a:p>
                      <a:pPr marR="17145"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течение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2020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года актуализировано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18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анкет гражданских служащих Управления, поступивших на службу в Управление более 3 лет назад</a:t>
                      </a:r>
                      <a:endParaRPr lang="ru-RU" sz="10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140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5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7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Обучение государственных гражданских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служащих, впервые поступивших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 государственную службу Свердловской области в Управлении для замещения должности,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включенную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перечень должностей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коррупционными рисками,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 образовательным программам в области противодействия коррупции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17145" algn="just"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Вновь поступающих на государственную гражданскую службу в Управление знакомят под подпись с Памяткой об ограничения, запретах, требованиях к служебному поведению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 предупреждению коррупционных правонарушений, Кодексом этики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служебного поведения, Порядком сообщения о получении подарка в связи 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должностным положением и др.</a:t>
                      </a:r>
                      <a:endParaRPr lang="ru-RU" sz="12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140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5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9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Размещение в разделе, посвященном вопросам противодействия коррупции, официального сайта Управления отчетов о результатах выполнения планов мероприятий по противодействию коррупции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Отчет за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2020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год размещен на официальном сайте Управления до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01.02.2021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7504" y="116632"/>
            <a:ext cx="89289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Выполнение Национального плана противодействия коррупции на 2018–2020 годы, утвержденного Указом Президента Российской Федерации от 29 июня 2018 года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378 «О Национальном плане противодействия коррупции на 2018–2020 годы»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779912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79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368" y="1138165"/>
            <a:ext cx="903649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b="1" i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2020 </a:t>
            </a:r>
            <a:r>
              <a:rPr lang="ru-RU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году изданы следующие нормативные акты: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9413" y="1988840"/>
            <a:ext cx="9014405" cy="42473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области от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23.01.2020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55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«Об утверждении Порядка уведомления представителя нанимателя (работодателя) руководителями государственных бюджетных учреждений культуры Свердловской области, в отношении которых функции и полномочия учредителя осуществляет Управление государственной охраны объектов культурного наследия Свердловской области, о возникновении личной заинтересованности при исполнении должностных обязанностей, которая приводит или может привести к конфликту интересов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</a:t>
            </a:r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 </a:t>
            </a: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Управления государственной охраны объектов культурного наследия Свердловской области от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23.03.2020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211 «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внесении изменений в Положение </a:t>
            </a:r>
            <a:b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Комиссии по соблюдению требований к служебному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поведению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государственных гражданских служащих Свердловской области и урегулированию конфликта интересов в Управлении государственной охраны объектов культурного наследия Свердловской области, утвержденное приказом Управления государственной охраны объектов культурного наследия Свердловской области от 09.06.2016 № 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77».</a:t>
            </a: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80041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Совершенствование нормативного правового обеспечения деятельности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по противодействию коррупции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3801616" y="648811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17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9595" y="620688"/>
            <a:ext cx="9014405" cy="563231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области от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02.06.2020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545 «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внесении изменений в Регламент проведения ведомственного контроля Управлением государственной охраны объектов культурного наследия Свердловской области в сфере закупок товаров, работ, услуг для обеспечения государственных нужд Свердловской области, утвержденный приказом Управления государственной охраны объектов культурного наследия Свердловской области от 23.12.2016 № 284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</a:t>
            </a:r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 </a:t>
            </a:r>
            <a:endParaRPr lang="ru-RU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области от 17.12.2020 № 1188 «Об утверждении Порядка подачи государственными гражданскими служащими Свердловской области, замещающими должности государственной гражданской службы Свердловской области в Управлении государственной охраны объектов культурного наследия Свердловской области, уведомления о получении подарка в связи с протокольными мероприятиями, служебными командировками и другими официальными мероприятиями, участие в которых связано с исполнением ими служебных (должностных) обязанностей, сдачи и оценки подарка, реализации (выкупа) и зачисления средств, вырученных от его реализации».</a:t>
            </a:r>
          </a:p>
          <a:p>
            <a:pPr lvl="0" algn="just"/>
            <a:endParaRPr lang="ru-RU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74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Антикоррупционная экспертиза нормативных правовых актов Свердловской области и проектов нормативных правовых актов Свердловской области</a:t>
            </a:r>
            <a:endParaRPr lang="ru-RU" sz="1800" b="1" dirty="0">
              <a:solidFill>
                <a:schemeClr val="accent2">
                  <a:lumMod val="50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прокуратуру Свердловской области  и Главное управление Министерства юстиции Российской Федерации по Свердловской области для проведения антикоррупционной экспертизы нормативных правовых актов Управлением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государственной охраны объектов культурного наследия Свердловской области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направлены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769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проектов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нормативных правовых актов Управления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государственной охраны объектов культурного наследия Свердловской области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</a:t>
            </a:r>
            <a:endParaRPr lang="ru-RU" sz="17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результатам независимой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антикоррупционной экспертизы нормативных правовых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актов Свердловской области и проектов </a:t>
            </a:r>
            <a:r>
              <a:rPr lang="ru-RU" sz="17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нормативных правовых актов Свердловской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области, разработчиком которых являлось Управление, в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2020 </a:t>
            </a:r>
            <a:r>
              <a:rPr lang="ru-RU" sz="17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году заключения независимых экспертов не поступали.</a:t>
            </a:r>
            <a:endParaRPr lang="ru-RU" sz="17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1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9948" y="908721"/>
            <a:ext cx="8568953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Организация приема сведений о доходах, расходах, об имуществе и обязательствах имущественного характера лиц, замещающих должности, осуществление полномочий по которым влечет за собой обязанность представлять такие сведения. Обеспечение контроля своевременности представления указанных </a:t>
            </a:r>
            <a:r>
              <a:rPr lang="ru-RU" sz="2000" b="1" dirty="0" smtClean="0">
                <a:solidFill>
                  <a:schemeClr val="accent2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сведений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(пункт 18 Плана)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9949" y="321297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Нарушений установленного срока и порядка представления и опубликования сведений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доходах, расходах, об имуществе и обязательствах имущественного характера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2019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 </a:t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Управлении государственной охраны объектов культурного наследия Свердловской области не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выявлено.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32970"/>
              </p:ext>
            </p:extLst>
          </p:nvPr>
        </p:nvGraphicFramePr>
        <p:xfrm>
          <a:off x="279949" y="4221088"/>
          <a:ext cx="8534752" cy="2404343"/>
        </p:xfrm>
        <a:graphic>
          <a:graphicData uri="http://schemas.openxmlformats.org/drawingml/2006/table">
            <a:tbl>
              <a:tblPr firstRow="1" bandRow="1"/>
              <a:tblGrid>
                <a:gridCol w="2402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5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21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Лица, представляющие сведения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о доходах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Сведения о доходах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, расходах, об имуществе и обязательствах имущественного характера  за 2018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год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4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Обязаны представлять сведения о доходах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Представили сведения о доходах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Опубликование сведений о доходах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Гражданские служащие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Свердловской области, замещающие должности  </a:t>
                      </a:r>
                      <a:b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Управлении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установленный срок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47564" y="17176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Совершенствование работы в сфере профилактики коррупционных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иных правонарушений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3779912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4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6633"/>
            <a:ext cx="8928992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Организация представления сведений гражданскими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служащими Свердловской области в Управлении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 адресах сайтов и (или) страниц сайтов в информационно-телекоммуникационной сети «Интернет», на которых гражданин, претендующий на замещение должности гражданской службы, гражданский служащий размещали общедоступную информацию, а также данные, позволяющие их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идентифицировать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693374"/>
              </p:ext>
            </p:extLst>
          </p:nvPr>
        </p:nvGraphicFramePr>
        <p:xfrm>
          <a:off x="304624" y="3356992"/>
          <a:ext cx="8534752" cy="2361101"/>
        </p:xfrm>
        <a:graphic>
          <a:graphicData uri="http://schemas.openxmlformats.org/drawingml/2006/table">
            <a:tbl>
              <a:tblPr firstRow="1" bandRow="1"/>
              <a:tblGrid>
                <a:gridCol w="2402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5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797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Лица, представляющие сведения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об адресах сайтов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Сведения о об адресах сайтов и (или) страниц сайтов в информационно-телекоммуникационной сети «Интернет»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4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Обязаны представлять сведения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Представили сведения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Оценка результатов выполнения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Гражданские служащие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Свердловской области, замещающие должности  </a:t>
                      </a:r>
                      <a:b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Управлении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Выполнено в полном объеме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в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установленный срок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35132" y="2060848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Нарушений установленного срока и порядка представления сведений об адресах сайтов и (или) страниц сайтов в информационно-телекоммуникационной сети «Интернет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Управлении государственной охраны объектов культурного наследия Свердловской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не выявлено.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59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8324" y="1057960"/>
            <a:ext cx="8640960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Подготовка памятки для членов комиссий по осуществлению закупок для государственных нужд по соблюдению требований части 6 статьи 39 Федерального закона от 05 апреля 2013 года № 44-ФЗ «О контрактной системе в сфере товаров, работ, услуг для обеспечения государственных и муниципальных нужд» в целях предотвращения конфликта интересов между участником закупки и заказчиком (пункт 32 Плана)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0845" y="2996952"/>
            <a:ext cx="8640960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Члены Единой комиссии по осуществлению закупок для обеспечения нужд Управления ознакомлены с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памяткой о соблюдении требований части 6 статьи 39 Федерального закона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от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05 апреля 2013 года № 44-ФЗ «О контрактной системе в сфере товаров, работ, услуг для обеспечения государственных и муниципальных нужд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». </a:t>
            </a: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131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7487" y="1146888"/>
            <a:ext cx="8784976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Обеспечение возможности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оперативного представления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гражданами обращений по фактах коррупции в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«телефону доверия», регистрация обращений и организация их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рассмотрения (пункт 41 Плана)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7487" y="2776860"/>
            <a:ext cx="8784976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«телефону доверия» принимается и рассматривается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информация о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фактах:</a:t>
            </a:r>
          </a:p>
          <a:p>
            <a:pPr lvl="0"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коррупционных проявлений в действиях гражданских служащих Управления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работников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государственного учреждения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области,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подведомственного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Управлению;</a:t>
            </a:r>
          </a:p>
          <a:p>
            <a:pPr lvl="0"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конфликта интересов в действиях гражданских служащих Управления </a:t>
            </a:r>
            <a:b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работников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государственного учреждения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области,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подведомственного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Управлению;</a:t>
            </a:r>
          </a:p>
          <a:p>
            <a:pPr lvl="0"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несоблюдения гражданскими служащими Управления ограничений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запретов,  </a:t>
            </a:r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lvl="0" algn="ctr"/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lvl="0" algn="ctr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Телефон доверия» функционирует в автоматическом режиме и оснащен системой записи поступающих обращений (функция «автоответчик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»).</a:t>
            </a:r>
          </a:p>
          <a:p>
            <a:pPr algn="ctr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endParaRPr lang="ru-RU" sz="14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716" y="5085184"/>
            <a:ext cx="878497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2020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году обращения по фактам коррупции не поступали</a:t>
            </a: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7192" y="122169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Повышение результативности и эффективности работы с обращениями, поступившими в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Управление государственной охраны объектов культурного наследия Свердловской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области, по фактам коррупции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3851920" y="652341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68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0703" y="28113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Обеспечение открытости деятельности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 объектов культурного наследия Свердловской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области, обеспечение права граждан на доступ к информации о деятельности в сфере противодействия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702715"/>
              </p:ext>
            </p:extLst>
          </p:nvPr>
        </p:nvGraphicFramePr>
        <p:xfrm>
          <a:off x="280703" y="1196753"/>
          <a:ext cx="8654602" cy="5496036"/>
        </p:xfrm>
        <a:graphic>
          <a:graphicData uri="http://schemas.openxmlformats.org/drawingml/2006/table">
            <a:tbl>
              <a:tblPr firstRow="1" bandRow="1"/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1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Номер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пункта Плана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Наименование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66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46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Размещение на официальном сайте Управления </a:t>
                      </a:r>
                      <a:b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информационно-телекоммуникационной сети «Интернет»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информации о работе комиссии по соблюдению требований к служебному поведению государственных гражданских служащих Свердловской области и урегулированию конфликта интересов 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размещена на Сайте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73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47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Размещение на официальном сайте Управления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сведений </a:t>
                      </a:r>
                      <a:b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 </a:t>
                      </a: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доходах, расходах, об имуществе и обязательствах имущественного характера, представленных лицами, замещающими должности государственной гражданской службы Свердловской области в Управлении,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руководителем подведомственного учреждения </a:t>
                      </a: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 соответствии с требованиями законодательства Российской Федерации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сведения о доходах, расходах, </a:t>
                      </a:r>
                      <a:b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 имуществе и обязательствах имущественного характера, представленных гражданскими служащими размещены на Сайте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021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49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Размещение в разделе «Противодействие коррупции» официального сайта Управления информации о результатах выполнения планов мероприятий по противодействию коррупции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размещена на Сайте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021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50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Актуализация информации по вопросам противодействия коррупции на информационном стенде в Управлении</a:t>
                      </a:r>
                      <a:endParaRPr lang="ru-RU" sz="12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актуализируется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94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</TotalTime>
  <Words>1809</Words>
  <Application>Microsoft Office PowerPoint</Application>
  <PresentationFormat>Экран (4:3)</PresentationFormat>
  <Paragraphs>114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Liberation Serif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Антикоррупционная экспертиза нормативных правовых актов Свердловской области и проектов нормативных правовых актов Свердловской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Кривило Юлия Олеговна</dc:creator>
  <cp:lastModifiedBy>Зинкина Ирина Викторовна</cp:lastModifiedBy>
  <cp:revision>84</cp:revision>
  <cp:lastPrinted>2019-01-30T12:04:52Z</cp:lastPrinted>
  <dcterms:created xsi:type="dcterms:W3CDTF">2019-01-23T03:32:08Z</dcterms:created>
  <dcterms:modified xsi:type="dcterms:W3CDTF">2021-01-20T07:07:17Z</dcterms:modified>
</cp:coreProperties>
</file>