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1"/>
  </p:sldMasterIdLst>
  <p:notesMasterIdLst>
    <p:notesMasterId r:id="rId13"/>
  </p:notesMasterIdLst>
  <p:sldIdLst>
    <p:sldId id="257" r:id="rId2"/>
    <p:sldId id="258" r:id="rId3"/>
    <p:sldId id="274" r:id="rId4"/>
    <p:sldId id="259" r:id="rId5"/>
    <p:sldId id="260" r:id="rId6"/>
    <p:sldId id="264" r:id="rId7"/>
    <p:sldId id="266" r:id="rId8"/>
    <p:sldId id="267" r:id="rId9"/>
    <p:sldId id="269" r:id="rId10"/>
    <p:sldId id="270" r:id="rId11"/>
    <p:sldId id="271" r:id="rId1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5045D53-DA9D-430B-AAE0-95869BD6C6D3}">
          <p14:sldIdLst>
            <p14:sldId id="257"/>
            <p14:sldId id="258"/>
            <p14:sldId id="274"/>
            <p14:sldId id="259"/>
            <p14:sldId id="260"/>
            <p14:sldId id="264"/>
            <p14:sldId id="266"/>
            <p14:sldId id="267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57C58707-1D66-4AF3-A4D2-A66D9D34F60A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352"/>
            <a:ext cx="5438140" cy="446817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EB270F8A-52DF-4C0E-B104-D713EA3B8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25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6445-921C-4594-A207-FFC87E95644C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90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9692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05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33835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617453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565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28EB-7D19-4BA6-A2C1-80ABC33689E0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858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B16-4C3F-48AC-AF22-AEC5ECABE49C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65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208-BB20-442C-8804-F8F94B0EE5B9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79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15E5-9249-4CCA-A12B-2E4824F77DE0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90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CCB7-7C3E-4719-B493-7C428DCDCD5B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93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332DF-0C51-41B3-B0A4-BFE956724623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47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55AA-421B-4A73-A27E-85C5F8D320B3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60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D2EE8-4A23-4993-B7FF-2CB47C06CCCF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1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B2CD-5707-4D43-ADC7-C7E35988DDB0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16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1C5B-DF95-4B5D-950D-6855E6222C89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10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A116-E2F6-4189-B93A-80733C134451}" type="datetime1">
              <a:rPr lang="ru-RU" smtClean="0"/>
              <a:t>30.01.2019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99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7387" y="2564904"/>
            <a:ext cx="8640960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выполнении </a:t>
            </a:r>
            <a:r>
              <a:rPr lang="ru-RU" sz="28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2018 году Плана </a:t>
            </a:r>
            <a:r>
              <a:rPr lang="ru-RU" sz="28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</a:t>
            </a:r>
            <a:r>
              <a:rPr lang="ru-RU" sz="28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государственной охраны объектов культурного наследия </a:t>
            </a:r>
            <a:br>
              <a:rPr lang="ru-RU" sz="28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</a:t>
            </a:r>
            <a:r>
              <a:rPr lang="ru-RU" sz="28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противодействию коррупции на 2018–2020 годы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23177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6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24" y="31175"/>
            <a:ext cx="91330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Национального плана противодействия коррупции на 2018–2020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годы, утвержденного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 от 29 июня 2018 года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378 «О Национальном плане противодействия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2018–2020 годы»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71155"/>
              </p:ext>
            </p:extLst>
          </p:nvPr>
        </p:nvGraphicFramePr>
        <p:xfrm>
          <a:off x="212990" y="968296"/>
          <a:ext cx="8728941" cy="5813485"/>
        </p:xfrm>
        <a:graphic>
          <a:graphicData uri="http://schemas.openxmlformats.org/drawingml/2006/table">
            <a:tbl>
              <a:tblPr firstRow="1" bandRow="1"/>
              <a:tblGrid>
                <a:gridCol w="1502506"/>
                <a:gridCol w="3554027"/>
                <a:gridCol w="3672408"/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29816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52 Плана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мер по повышению эффективности контроля за соблюдением гражданскими служащими требований законодательства Российской Федерации о противодействии коррупции, касающихся предотвращения и урегулирования конфликта интересов, в том числе за привлечением гражданских служащих к ответственности в случае их несоблюдения: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008112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таблиц с анкетными данными гражданских служащих, их родственников и свойственников в целях предотвращения и урегулирования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таблицы с анкетными данными гражданских служащих, их родственников и свойственников составлены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936104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контрактным управляющим лицу, ответственному за работу по профилактике коррупционных и иных правонарушений в Управлении, перечня контрагентов Управления, подписавших государственные контракты на поставку товаров, работ, услуг для обеспечения государственных нужд Свердловской области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контрагентов представлен контрактным управляющим ответственному за работу по профилактике коррупционных и иных правонарушений в Управлении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231405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практики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правоприменения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законодательства Российской Федерации в сфере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работа по обобщению практики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правоприменения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законодательства Российской Федерации в сфере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906224"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923928" y="6525344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06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451873"/>
              </p:ext>
            </p:extLst>
          </p:nvPr>
        </p:nvGraphicFramePr>
        <p:xfrm>
          <a:off x="207529" y="1268760"/>
          <a:ext cx="8728941" cy="4966694"/>
        </p:xfrm>
        <a:graphic>
          <a:graphicData uri="http://schemas.openxmlformats.org/drawingml/2006/table">
            <a:tbl>
              <a:tblPr firstRow="1" bandRow="1"/>
              <a:tblGrid>
                <a:gridCol w="1502506"/>
                <a:gridCol w="3554027"/>
                <a:gridCol w="3672408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53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эффективности кадровой работы в части, касающейся ведения личных дел гражданских служащих, в том числе контроля за актуализацией сведений, содержащихся в анкетах, представляемых гражданами при поступлении на государственную гражданскую службу Свердловской области в Управление, об их родственниках и свойственниках в целях выявления возможного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в анкеты граждан при поступлении на государственную гражданскую службу в Управление об их родственниках и свойственниках предоставляются, вносятся необходимые изменения и поддерживаются в актуальном состоянии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54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квалификации гражданских служащих, в должностные обязанности которых входит участие в противодействии коррупции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отчетный период прошел обучение 1 гражданский служащий по теме: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Функции подразделений кадровых служб государственных органов 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профилактике коррупционных и иных правонарушений».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57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Размещение в разделе, посвященном вопросам противодействия коррупции, официального сайта Управления отчетов о результатах выполнения планов мероприятий по противодействию коррупции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 за 2018 год размещен на официальном сайте Управления до 01.02.2019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504" y="116632"/>
            <a:ext cx="8928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Национального плана противодействия коррупции на 2018–2020 годы, утвержденного Указом Президента Российской Федерации от 29 июня 2018 года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378 «О Национальном плане противодействия коррупции на 2018–2020 годы»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9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368" y="1138165"/>
            <a:ext cx="903649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2018 году изданы следующие нормативные акты: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413" y="1988840"/>
            <a:ext cx="9014405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государственной охраны объектов культурного наследия Свердловской области от 20.09.2018 № 364 «Об утверждении Плана работы Управления государственной охраны объектов культурного наследия Свердловской области по противодействию коррупции на 2018–2020 годы и Перечня целевых показателей реализации данного Плана работы»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Управления государственной охраны объектов культурного наследия Свердловской области от 07.06.2018 № 242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назначено лицо, ответственное за направление сведений о лице, к которому было применено взыскание в виде увольнения в связи с утратой доверия за совершение коррупционного правонарушения в реестр лиц, уволенных в связи с утратой доверия и исключение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80041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нормативного правового обеспечения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по противодействию коррупции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801616" y="64881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1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Антикоррупционная экспертиза нормативных правовых актов Свердловской области и проектов нормативных правовых актов Свердловской области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прокуратуру Свердловской области  и Главное управление Министерства юстиции Российской Федерации по Свердловской области для проведения антикоррупционной экспертизы нормативных правовых актов Управлением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охраны объектов культурного наследия Свердловской области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стадии проекта направлено 175 проектов приказов.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независимой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антикоррупционной экспертизы нормативных правовых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 Свердловской области и проектов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нормативных правовых актов Свердловской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разработчиком которых являлось Управление, в 2018 году заключения независимых экспертов не поступали.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9948" y="908721"/>
            <a:ext cx="8568953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сведений государственными гражданскими служащими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 сведений: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своих доходах, об имуществе и обязательствах имущественного характера, а также о доходах, об имуществе и обязательствах имущественного характера членов своей семьи;</a:t>
            </a:r>
          </a:p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своих расходах, а также о расходах членов своей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семьи;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10 Плана)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9949" y="321297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установленного срока и порядка представления и опубликования сведений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доходах, расходах, об имуществе и обязательствах имущественного характера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2017 год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государственной охраны объектов культурного наследия Свердловской области 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выявлено.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787255"/>
              </p:ext>
            </p:extLst>
          </p:nvPr>
        </p:nvGraphicFramePr>
        <p:xfrm>
          <a:off x="279949" y="4221088"/>
          <a:ext cx="8534752" cy="2387452"/>
        </p:xfrm>
        <a:graphic>
          <a:graphicData uri="http://schemas.openxmlformats.org/drawingml/2006/table">
            <a:tbl>
              <a:tblPr firstRow="1" bandRow="1"/>
              <a:tblGrid>
                <a:gridCol w="2402233"/>
                <a:gridCol w="1865143"/>
                <a:gridCol w="2133688"/>
                <a:gridCol w="2133688"/>
              </a:tblGrid>
              <a:tr h="60121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 доходах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доходах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расходах, об имуществе и обязательствах имущественного характера  за 2017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Обязаны представлять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Представили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Опубликование сведений о доходах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47564" y="17176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работы в сфере профилактики коррупционных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правонарушений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3"/>
            <a:ext cx="892899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представления сведений гражданскими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служащими Свердловской области в Управлении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адресах сайтов и (или) страниц сайтов в информационно-телекоммуникационной сети «Интернет», на которых гражданин, претендующий на замещение должности гражданской службы, гражданский служащий размещали общедоступную информацию, а также данные, позволяющие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идентифицировать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516249"/>
              </p:ext>
            </p:extLst>
          </p:nvPr>
        </p:nvGraphicFramePr>
        <p:xfrm>
          <a:off x="304624" y="3356992"/>
          <a:ext cx="8534752" cy="2344210"/>
        </p:xfrm>
        <a:graphic>
          <a:graphicData uri="http://schemas.openxmlformats.org/drawingml/2006/table">
            <a:tbl>
              <a:tblPr firstRow="1" bandRow="1"/>
              <a:tblGrid>
                <a:gridCol w="2402233"/>
                <a:gridCol w="1865143"/>
                <a:gridCol w="2133688"/>
                <a:gridCol w="2133688"/>
              </a:tblGrid>
              <a:tr h="5579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 адресах сайтов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об адресах сайтов и (или) страниц сайтов в информационно-телекоммуникационной сети «Интернет»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Обязаны представлять сведения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Представили сведения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результатов выполнения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 в полном объеме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5132" y="20608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установленного срока и порядка представления сведений об адресах сайтов и (или) страниц сайтов в информационно-телекоммуникационной сети «Интернет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Управлении государственной охраны объектов культурного наследия Свердловской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не выявлено.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59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324" y="1057960"/>
            <a:ext cx="864096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памятки для членов комиссий по осуществлению закупок для государственных нужд по соблюдению требований части 6 статьи 39 Федерального закона от 05 апреля 2013 года № 44-ФЗ «О контрактной системе в сфере товаров, работ, услуг для обеспечения государственных и муниципальных нужд» в целях предотвращения конфликта интересов между участником закупки 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 (пункт 30 Плана)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0845" y="2996952"/>
            <a:ext cx="864096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Единой комиссии по осуществлению закупок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нужд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ознакомлены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памяткой о соблюдении требований части 6 статьи 39 Федерального закона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 апреля 2013 года № 44-ФЗ «О контрактной системе в сфере товаров, работ, услуг для обеспечения государственных и муниципальных нужд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3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487" y="1146888"/>
            <a:ext cx="8784976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возможности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оперативного представления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гражданами обращений по фактах коррупции в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«телефону доверия», регистрация обращений и организация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(пункт 39 Плана)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7487" y="2776860"/>
            <a:ext cx="8784976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«телефону доверия» принимается и рассматривается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фактах:</a:t>
            </a:r>
          </a:p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коррупционных проявлений в действиях гражданских служащих Управления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подведомственного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 интересов в действиях гражданских служащих Управления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работников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подведомственного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несоблюдения гражданскими служащими Управления ограничений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запретов,  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доверия» функционирует в автоматическом режиме и оснащен системой записи поступающих</a:t>
            </a:r>
            <a:r>
              <a:rPr lang="ru-RU" sz="1400" dirty="0"/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(функция «автоответчик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716" y="5085184"/>
            <a:ext cx="878497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2018 году обращения по фактам коррупции не поступали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7192" y="122169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результативности и эффективности работы с обращениями, поступившими 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по фактам коррупции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5234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6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открытости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государственной охраны 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обеспечение права граждан на доступ к информации о деятельности в сфере противодействия коррупции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812698"/>
              </p:ext>
            </p:extLst>
          </p:nvPr>
        </p:nvGraphicFramePr>
        <p:xfrm>
          <a:off x="280703" y="1196753"/>
          <a:ext cx="8654602" cy="5350022"/>
        </p:xfrm>
        <a:graphic>
          <a:graphicData uri="http://schemas.openxmlformats.org/drawingml/2006/table">
            <a:tbl>
              <a:tblPr firstRow="1" bandRow="1"/>
              <a:tblGrid>
                <a:gridCol w="1512168"/>
                <a:gridCol w="4320480"/>
                <a:gridCol w="2821954"/>
              </a:tblGrid>
              <a:tr h="5040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066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44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на официальном сайте Управления </a:t>
                      </a:r>
                      <a:b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информационно-телекоммуникационной сети «Интернет»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информации о работе комиссии по соблюдению требований к служебному поведению государственных гражданских служащих Свердловской области и урегулированию конфликта интересов 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размещена на Сайте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2073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45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на официальном сайте Управления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сведений </a:t>
                      </a:r>
                      <a:b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доходах, расходах, об имуществе и обязательствах имущественного характера, представленных лицами, замещающими должности государственной гражданской службы Свердловской области в Управлении,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руководителем подведомственного учреждения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 соответствии с требованиями законодательства Российской Федерации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доходах, расходах, об имуществе и обязательствах имущественного характера, представленных гражданскими служащими размещены на Сайте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9021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47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на Сайте отчетной информации о результатах реализации мер по противодействию коррупции в Управлении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размещена на Сайте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9021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48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информации по вопросам противодействия коррупции на информационном стенде в Управлении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актуализируется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94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849" y="40466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предупреждению коррупции в подведомственном учреждении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государственном бюджетном учреждении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Свердловской области «Научно-производственный центр по охране и использованию памятников истории и культуры Свердловской области</a:t>
            </a:r>
            <a:r>
              <a:rPr lang="ru-RU" dirty="0"/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692236"/>
              </p:ext>
            </p:extLst>
          </p:nvPr>
        </p:nvGraphicFramePr>
        <p:xfrm>
          <a:off x="181891" y="1628800"/>
          <a:ext cx="8728941" cy="4576524"/>
        </p:xfrm>
        <a:graphic>
          <a:graphicData uri="http://schemas.openxmlformats.org/drawingml/2006/table">
            <a:tbl>
              <a:tblPr firstRow="1" bandRow="1"/>
              <a:tblGrid>
                <a:gridCol w="1502506"/>
                <a:gridCol w="3554027"/>
                <a:gridCol w="3672408"/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пункта Плана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33 Плана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работы по разработке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утверждению планов мероприятий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предупреждению коррупции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подведомственном учреждении с учетом рекомендаций Министерства труда и социальной защиты Российской Федерации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по противодействию коррупции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учреждении осуществляется на основании плана, рекомендациями Министерства труда и социальной защиты Российской Федерации обеспечены.</a:t>
                      </a: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Предоставляются в Управление отчеты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выполнении плана (ежегодные, ежеквартальные).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35 Плана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методических материалов по вопросам противодействия коррупции в подведомственном учреждении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семинар-совещание </a:t>
                      </a:r>
                      <a:b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руководителем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подведомственного учреждения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должностными лицами, ответственных за профилактику коррупционных и иных правонарушений, </a:t>
                      </a:r>
                      <a:b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тему: «О национальном плане </a:t>
                      </a:r>
                      <a:b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противодействию коррупции на 2018-2020 годы: задачи органов власти </a:t>
                      </a:r>
                      <a:b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государственных учреждений»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5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892</TotalTime>
  <Words>1089</Words>
  <Application>Microsoft Office PowerPoint</Application>
  <PresentationFormat>Экран (4:3)</PresentationFormat>
  <Paragraphs>111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Антикоррупционная экспертиза нормативных правовых актов Свердловской области и проектов нормативных правовых актов Свердловской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Кривило Юлия Олеговна</dc:creator>
  <cp:lastModifiedBy>Зинкина Ирина Викторовна</cp:lastModifiedBy>
  <cp:revision>59</cp:revision>
  <cp:lastPrinted>2019-01-30T12:04:52Z</cp:lastPrinted>
  <dcterms:created xsi:type="dcterms:W3CDTF">2019-01-23T03:32:08Z</dcterms:created>
  <dcterms:modified xsi:type="dcterms:W3CDTF">2019-01-30T12:20:48Z</dcterms:modified>
</cp:coreProperties>
</file>